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82" r:id="rId5"/>
    <p:sldId id="273" r:id="rId6"/>
    <p:sldId id="274" r:id="rId7"/>
    <p:sldId id="261" r:id="rId8"/>
    <p:sldId id="262" r:id="rId9"/>
    <p:sldId id="263" r:id="rId10"/>
    <p:sldId id="264" r:id="rId11"/>
    <p:sldId id="284" r:id="rId12"/>
    <p:sldId id="285" r:id="rId13"/>
    <p:sldId id="286" r:id="rId14"/>
    <p:sldId id="265" r:id="rId15"/>
    <p:sldId id="258" r:id="rId16"/>
    <p:sldId id="287" r:id="rId17"/>
    <p:sldId id="266" r:id="rId18"/>
    <p:sldId id="279" r:id="rId19"/>
    <p:sldId id="277" r:id="rId20"/>
    <p:sldId id="288" r:id="rId21"/>
    <p:sldId id="289" r:id="rId22"/>
    <p:sldId id="278" r:id="rId23"/>
    <p:sldId id="25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7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80" y="48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8/2/2019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8/2/2019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7379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4863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7787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4861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2210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415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8005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062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794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375C1-7C5C-42A2-80F2-05631BB376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52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47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3391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4193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2554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7462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2627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791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computer keyboard&#10;&#10;Description automatically generated">
            <a:extLst>
              <a:ext uri="{FF2B5EF4-FFF2-40B4-BE49-F238E27FC236}">
                <a16:creationId xmlns:a16="http://schemas.microsoft.com/office/drawing/2014/main" id="{FE752D00-DF20-479C-9B2B-A3AB2D5298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8658"/>
            <a:ext cx="12192001" cy="68393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47548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A511-4AA1-4EC3-B61B-3433104283D6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374" y="81326"/>
            <a:ext cx="699625" cy="70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jp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jpg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51573" y="0"/>
            <a:ext cx="6107559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13212" y="5320591"/>
            <a:ext cx="589477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613212" y="5370898"/>
            <a:ext cx="6498466" cy="1219200"/>
          </a:xfrm>
        </p:spPr>
        <p:txBody>
          <a:bodyPr/>
          <a:lstStyle/>
          <a:p>
            <a:r>
              <a:rPr lang="en-US" dirty="0"/>
              <a:t>A SHARED DISTRIBUTED AND REDUNDANT STORAGE SOLUTION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2A729E-343C-4544-9D25-2953FBC10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606" y="2052962"/>
            <a:ext cx="63436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66700E-2D49-45E0-85C7-750AF51DE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53" y="410592"/>
            <a:ext cx="4416225" cy="2598916"/>
          </a:xfrm>
        </p:spPr>
        <p:txBody>
          <a:bodyPr anchor="b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following metrics are  used to generate a predictive model to determine which nodes are selected when a file is processed</a:t>
            </a:r>
          </a:p>
          <a:p>
            <a:pPr lvl="1"/>
            <a:r>
              <a:rPr lang="en-US" dirty="0"/>
              <a:t>Node uptime</a:t>
            </a:r>
          </a:p>
          <a:p>
            <a:pPr lvl="1"/>
            <a:r>
              <a:rPr lang="en-US" dirty="0"/>
              <a:t>Link bandwidth </a:t>
            </a:r>
          </a:p>
          <a:p>
            <a:pPr lvl="1"/>
            <a:r>
              <a:rPr lang="en-US" dirty="0"/>
              <a:t>Available free space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z="2400" dirty="0"/>
              <a:t>INTELLIGENT RESOURCE ALLOCATION THROUGH A CUSTOM ML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C8A63-F9E3-41F6-B725-B846F2010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/>
              <a:t>Managing virtual storage pool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z="1600" smtClean="0"/>
              <a:pPr/>
              <a:t>10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B1F0319-7B85-42A0-BA64-906CCAE01F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2" name="Picture 2" descr="https://miro.medium.com/max/1200/1*3CXBOKNql4qS-lRyHT3pqw.png">
            <a:extLst>
              <a:ext uri="{FF2B5EF4-FFF2-40B4-BE49-F238E27FC236}">
                <a16:creationId xmlns:a16="http://schemas.microsoft.com/office/drawing/2014/main" id="{9152AB5A-9AED-4A5C-897F-E8DBEB36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0"/>
            <a:ext cx="6406950" cy="373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31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659953"/>
          </a:xfrm>
        </p:spPr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2599" y="3411786"/>
            <a:ext cx="3322287" cy="646177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Phase 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BD2CC2-A27F-456D-8D6B-3CFE314DB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42532" y="3982929"/>
            <a:ext cx="2597424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26531" y="4132996"/>
            <a:ext cx="3322287" cy="1292353"/>
          </a:xfrm>
        </p:spPr>
        <p:txBody>
          <a:bodyPr/>
          <a:lstStyle/>
          <a:p>
            <a:r>
              <a:rPr lang="en-US" sz="3600" dirty="0"/>
              <a:t>Organizational implementation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95886" y="3429000"/>
            <a:ext cx="3322287" cy="646177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Phase 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E2A3AC-B89F-458B-A103-9681AD901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11888" y="3982532"/>
            <a:ext cx="2597424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95887" y="4132599"/>
            <a:ext cx="3322287" cy="1292353"/>
          </a:xfrm>
        </p:spPr>
        <p:txBody>
          <a:bodyPr/>
          <a:lstStyle/>
          <a:p>
            <a:r>
              <a:rPr lang="en-US" sz="3600" dirty="0"/>
              <a:t>Mobile Implementation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z="1600" smtClean="0"/>
              <a:pPr/>
              <a:t>11</a:t>
            </a:fld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86839A5-70F0-4FD9-A004-DBC4C46F4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8938" y="2281787"/>
            <a:ext cx="1017471" cy="1017471"/>
          </a:xfrm>
          <a:prstGeom prst="rect">
            <a:avLst/>
          </a:prstGeom>
        </p:spPr>
      </p:pic>
      <p:pic>
        <p:nvPicPr>
          <p:cNvPr id="29" name="Picture 28" descr="A close up of electronics&#10;&#10;Description automatically generated">
            <a:extLst>
              <a:ext uri="{FF2B5EF4-FFF2-40B4-BE49-F238E27FC236}">
                <a16:creationId xmlns:a16="http://schemas.microsoft.com/office/drawing/2014/main" id="{14FE23A9-DF23-41C5-835A-558B1C136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501" y="2213384"/>
            <a:ext cx="1102198" cy="1102198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158451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218344-56B2-4D7E-A91A-A9A083F4A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41402"/>
            <a:ext cx="10079161" cy="618426"/>
          </a:xfrm>
        </p:spPr>
        <p:txBody>
          <a:bodyPr/>
          <a:lstStyle/>
          <a:p>
            <a:r>
              <a:rPr lang="en-US" sz="3600" dirty="0"/>
              <a:t>Market Opportunity </a:t>
            </a:r>
            <a:r>
              <a:rPr lang="en-US" sz="3600" b="1" dirty="0"/>
              <a:t>Phase 1</a:t>
            </a:r>
            <a:br>
              <a:rPr lang="en-US" sz="2800" b="1" dirty="0"/>
            </a:b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0DC6FE-D11C-4C20-A51D-98443F5F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1151703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Graphic 46" descr="Bullseye" title="Placeholder Icon">
            <a:extLst>
              <a:ext uri="{FF2B5EF4-FFF2-40B4-BE49-F238E27FC236}">
                <a16:creationId xmlns:a16="http://schemas.microsoft.com/office/drawing/2014/main" id="{7ADD6A28-A1C5-4090-8B87-55ECF7A207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611" y="1451514"/>
            <a:ext cx="514800" cy="5148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53996" y="1362674"/>
            <a:ext cx="10538004" cy="735800"/>
          </a:xfrm>
        </p:spPr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</a:rPr>
              <a:t>Organizational implementation</a:t>
            </a:r>
            <a:r>
              <a:rPr lang="en-US" sz="32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3A3FBF-F2B1-44B8-A094-309A3BFDBA25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1846033" y="2266125"/>
            <a:ext cx="5551733" cy="282813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phase will enable us to implement the product to organizations such as universities, large scale corporations.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will be implemented on a billed per node basis.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profit of this phase can be used to trigger the next phase of the project. Which is the mobile implementation.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099E5-DE93-4E9D-9158-ED2F595D34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z="1600" smtClean="0"/>
              <a:pPr/>
              <a:t>12</a:t>
            </a:fld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119539-B7B0-450E-AC92-866AE0ECF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394" y="2401320"/>
            <a:ext cx="2849563" cy="284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44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218344-56B2-4D7E-A91A-A9A083F4A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41402"/>
            <a:ext cx="10079161" cy="618426"/>
          </a:xfrm>
        </p:spPr>
        <p:txBody>
          <a:bodyPr/>
          <a:lstStyle/>
          <a:p>
            <a:r>
              <a:rPr lang="en-US" sz="3600" dirty="0"/>
              <a:t>Market Opportunity </a:t>
            </a:r>
            <a:r>
              <a:rPr lang="en-US" sz="3600" b="1" dirty="0"/>
              <a:t>Phase 2</a:t>
            </a:r>
            <a:br>
              <a:rPr lang="en-US" sz="2800" b="1" dirty="0"/>
            </a:b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0DC6FE-D11C-4C20-A51D-98443F5F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1248993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Graphic 46" descr="Bullseye" title="Placeholder Icon">
            <a:extLst>
              <a:ext uri="{FF2B5EF4-FFF2-40B4-BE49-F238E27FC236}">
                <a16:creationId xmlns:a16="http://schemas.microsoft.com/office/drawing/2014/main" id="{7ADD6A28-A1C5-4090-8B87-55ECF7A207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611" y="1518620"/>
            <a:ext cx="514800" cy="5148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53996" y="1518620"/>
            <a:ext cx="10538004" cy="735800"/>
          </a:xfrm>
        </p:spPr>
        <p:txBody>
          <a:bodyPr/>
          <a:lstStyle/>
          <a:p>
            <a:r>
              <a:rPr lang="en-US" sz="3200" b="1">
                <a:solidFill>
                  <a:srgbClr val="FF0000"/>
                </a:solidFill>
              </a:rPr>
              <a:t>Mobile implementation</a:t>
            </a:r>
            <a:r>
              <a:rPr lang="en-US" sz="3200" b="1">
                <a:solidFill>
                  <a:schemeClr val="bg1"/>
                </a:solidFill>
              </a:rPr>
              <a:t>)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3A3FBF-F2B1-44B8-A094-309A3BFDBA25}"/>
              </a:ext>
            </a:extLst>
          </p:cNvPr>
          <p:cNvSpPr>
            <a:spLocks noGrp="1"/>
          </p:cNvSpPr>
          <p:nvPr>
            <p:ph idx="29"/>
          </p:nvPr>
        </p:nvSpPr>
        <p:spPr>
          <a:xfrm>
            <a:off x="1653996" y="2259943"/>
            <a:ext cx="5628442" cy="3446930"/>
          </a:xfrm>
        </p:spPr>
        <p:txBody>
          <a:bodyPr/>
          <a:lstStyle/>
          <a:p>
            <a:pPr marL="46355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next phase of this product is the mobile application. </a:t>
            </a:r>
          </a:p>
          <a:p>
            <a:pPr marL="46355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will be released to the general public. </a:t>
            </a:r>
          </a:p>
          <a:p>
            <a:pPr marL="46355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users of this mobile application will be able to share their space of their devices as a contribution and will receive a space to store data just like the phase one product. </a:t>
            </a:r>
          </a:p>
          <a:p>
            <a:pPr marL="46355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mobile application will have a point base system which the users can use that point system to accumulate more storage space.  </a:t>
            </a:r>
            <a:r>
              <a:rPr lang="en-US" dirty="0">
                <a:solidFill>
                  <a:schemeClr val="bg1"/>
                </a:solidFill>
              </a:rPr>
              <a:t>workstation devices.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099E5-DE93-4E9D-9158-ED2F595D34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z="1600" smtClean="0"/>
              <a:pPr/>
              <a:t>13</a:t>
            </a:fld>
            <a:endParaRPr lang="en-US" dirty="0"/>
          </a:p>
        </p:txBody>
      </p:sp>
      <p:pic>
        <p:nvPicPr>
          <p:cNvPr id="9" name="Picture 8" descr="A close up of electronics&#10;&#10;Description automatically generated">
            <a:extLst>
              <a:ext uri="{FF2B5EF4-FFF2-40B4-BE49-F238E27FC236}">
                <a16:creationId xmlns:a16="http://schemas.microsoft.com/office/drawing/2014/main" id="{F31ED32D-AC73-47BF-BA8B-9CADB2636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392" y="1425450"/>
            <a:ext cx="3922808" cy="392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385A3C-2778-4B23-9530-DFD5A61D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ECONOMICAL IMPACT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A09F-6080-4B8E-A419-A648032805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z="1600" smtClean="0"/>
              <a:pPr/>
              <a:t>14</a:t>
            </a:fld>
            <a:endParaRPr lang="en-US" dirty="0"/>
          </a:p>
        </p:txBody>
      </p:sp>
      <p:sp>
        <p:nvSpPr>
          <p:cNvPr id="31" name="Text Placeholder 1" title="Opportunity Graph Circles">
            <a:extLst>
              <a:ext uri="{FF2B5EF4-FFF2-40B4-BE49-F238E27FC236}">
                <a16:creationId xmlns:a16="http://schemas.microsoft.com/office/drawing/2014/main" id="{EE4FEF0C-1A83-489A-8F55-E97877658140}"/>
              </a:ext>
            </a:extLst>
          </p:cNvPr>
          <p:cNvSpPr txBox="1">
            <a:spLocks/>
          </p:cNvSpPr>
          <p:nvPr/>
        </p:nvSpPr>
        <p:spPr>
          <a:xfrm>
            <a:off x="4765218" y="864000"/>
            <a:ext cx="2869577" cy="27559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lvl="0" indent="-165100"/>
            <a:r>
              <a:rPr lang="en-US" b="1" dirty="0"/>
              <a:t>Higher security through proven encrypted and </a:t>
            </a:r>
            <a:r>
              <a:rPr lang="en-US" b="1" dirty="0" err="1"/>
              <a:t>sharding</a:t>
            </a:r>
            <a:r>
              <a:rPr lang="en-US" b="1" dirty="0"/>
              <a:t> technologies. </a:t>
            </a:r>
          </a:p>
          <a:p>
            <a:endParaRPr lang="en-US" b="1" dirty="0"/>
          </a:p>
        </p:txBody>
      </p:sp>
      <p:sp>
        <p:nvSpPr>
          <p:cNvPr id="32" name="Text Placeholder 1" title="Opportunity Graph Circles">
            <a:extLst>
              <a:ext uri="{FF2B5EF4-FFF2-40B4-BE49-F238E27FC236}">
                <a16:creationId xmlns:a16="http://schemas.microsoft.com/office/drawing/2014/main" id="{68DCC0E4-67C9-4491-8837-A55AE2550196}"/>
              </a:ext>
            </a:extLst>
          </p:cNvPr>
          <p:cNvSpPr txBox="1">
            <a:spLocks/>
          </p:cNvSpPr>
          <p:nvPr/>
        </p:nvSpPr>
        <p:spPr>
          <a:xfrm>
            <a:off x="2859480" y="3643297"/>
            <a:ext cx="2661562" cy="252800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Prevent data duplication</a:t>
            </a:r>
          </a:p>
        </p:txBody>
      </p:sp>
      <p:sp>
        <p:nvSpPr>
          <p:cNvPr id="33" name="Text Placeholder 1" title="Opportunity Graph Circles">
            <a:extLst>
              <a:ext uri="{FF2B5EF4-FFF2-40B4-BE49-F238E27FC236}">
                <a16:creationId xmlns:a16="http://schemas.microsoft.com/office/drawing/2014/main" id="{DA62237B-8B5C-4C34-B979-408AFBEA9D07}"/>
              </a:ext>
            </a:extLst>
          </p:cNvPr>
          <p:cNvSpPr txBox="1">
            <a:spLocks/>
          </p:cNvSpPr>
          <p:nvPr/>
        </p:nvSpPr>
        <p:spPr>
          <a:xfrm>
            <a:off x="6732537" y="3618720"/>
            <a:ext cx="2661562" cy="252800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lvl="0" indent="-165100"/>
            <a:r>
              <a:rPr lang="en-US" b="1" dirty="0"/>
              <a:t>Intelligent resource allocation. </a:t>
            </a:r>
          </a:p>
          <a:p>
            <a:endParaRPr lang="en-US" b="1" dirty="0"/>
          </a:p>
        </p:txBody>
      </p:sp>
      <p:sp>
        <p:nvSpPr>
          <p:cNvPr id="34" name="Text Placeholder 1" title="Opportunity Graph Circles">
            <a:extLst>
              <a:ext uri="{FF2B5EF4-FFF2-40B4-BE49-F238E27FC236}">
                <a16:creationId xmlns:a16="http://schemas.microsoft.com/office/drawing/2014/main" id="{1537F773-FC69-4B43-94F6-A8B1F4D5519B}"/>
              </a:ext>
            </a:extLst>
          </p:cNvPr>
          <p:cNvSpPr txBox="1">
            <a:spLocks/>
          </p:cNvSpPr>
          <p:nvPr/>
        </p:nvSpPr>
        <p:spPr>
          <a:xfrm>
            <a:off x="8576699" y="977356"/>
            <a:ext cx="2661562" cy="252800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lvl="0" indent="-165100"/>
            <a:r>
              <a:rPr lang="en-US" b="1" dirty="0"/>
              <a:t>Reduce third party involvement. </a:t>
            </a:r>
          </a:p>
          <a:p>
            <a:endParaRPr lang="en-US" b="1" dirty="0"/>
          </a:p>
        </p:txBody>
      </p:sp>
      <p:sp>
        <p:nvSpPr>
          <p:cNvPr id="35" name="Text Placeholder 1" title="Opportunity Graph Circles">
            <a:extLst>
              <a:ext uri="{FF2B5EF4-FFF2-40B4-BE49-F238E27FC236}">
                <a16:creationId xmlns:a16="http://schemas.microsoft.com/office/drawing/2014/main" id="{176AB67F-3BFC-4677-9134-2AAF44EA224B}"/>
              </a:ext>
            </a:extLst>
          </p:cNvPr>
          <p:cNvSpPr txBox="1">
            <a:spLocks/>
          </p:cNvSpPr>
          <p:nvPr/>
        </p:nvSpPr>
        <p:spPr>
          <a:xfrm>
            <a:off x="831495" y="1115289"/>
            <a:ext cx="2661562" cy="252800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lvl="0" indent="-165100"/>
            <a:r>
              <a:rPr lang="en-US" b="1" dirty="0"/>
              <a:t>Wastage on dedicated storages are prevented. </a:t>
            </a:r>
          </a:p>
          <a:p>
            <a:endParaRPr lang="en-US" b="1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E892FA-19BD-477D-8969-491F77B5923F}"/>
              </a:ext>
            </a:extLst>
          </p:cNvPr>
          <p:cNvCxnSpPr/>
          <p:nvPr/>
        </p:nvCxnSpPr>
        <p:spPr>
          <a:xfrm>
            <a:off x="1340527" y="2769833"/>
            <a:ext cx="168675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1B2BC2-0AB3-4752-B624-C5374D1E3049}"/>
              </a:ext>
            </a:extLst>
          </p:cNvPr>
          <p:cNvCxnSpPr/>
          <p:nvPr/>
        </p:nvCxnSpPr>
        <p:spPr>
          <a:xfrm>
            <a:off x="5407980" y="2789068"/>
            <a:ext cx="168675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41CD57-5EE9-48BD-8DE8-1B3BE30358A2}"/>
              </a:ext>
            </a:extLst>
          </p:cNvPr>
          <p:cNvCxnSpPr/>
          <p:nvPr/>
        </p:nvCxnSpPr>
        <p:spPr>
          <a:xfrm>
            <a:off x="3383871" y="5310327"/>
            <a:ext cx="168675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F48246E-6CE6-4812-889A-89A559880B13}"/>
              </a:ext>
            </a:extLst>
          </p:cNvPr>
          <p:cNvCxnSpPr/>
          <p:nvPr/>
        </p:nvCxnSpPr>
        <p:spPr>
          <a:xfrm>
            <a:off x="9145478" y="2496105"/>
            <a:ext cx="168675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728CB0B-0F74-4A88-8789-7917362DBDC4}"/>
              </a:ext>
            </a:extLst>
          </p:cNvPr>
          <p:cNvCxnSpPr/>
          <p:nvPr/>
        </p:nvCxnSpPr>
        <p:spPr>
          <a:xfrm>
            <a:off x="7290915" y="5141650"/>
            <a:ext cx="168675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15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C97E-A437-4843-81CB-2F215D3E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impact</a:t>
            </a:r>
          </a:p>
        </p:txBody>
      </p:sp>
      <p:sp>
        <p:nvSpPr>
          <p:cNvPr id="44" name="Text Placeholder 26" title="Testimonial Shadow">
            <a:extLst>
              <a:ext uri="{FF2B5EF4-FFF2-40B4-BE49-F238E27FC236}">
                <a16:creationId xmlns:a16="http://schemas.microsoft.com/office/drawing/2014/main" id="{63CF5A3D-E6FE-4E24-987B-114B6983A76B}"/>
              </a:ext>
            </a:extLst>
          </p:cNvPr>
          <p:cNvSpPr txBox="1">
            <a:spLocks/>
          </p:cNvSpPr>
          <p:nvPr/>
        </p:nvSpPr>
        <p:spPr>
          <a:xfrm>
            <a:off x="431800" y="1836744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4" title="Testimonial Text">
            <a:extLst>
              <a:ext uri="{FF2B5EF4-FFF2-40B4-BE49-F238E27FC236}">
                <a16:creationId xmlns:a16="http://schemas.microsoft.com/office/drawing/2014/main" id="{D3659FA1-93D3-46F2-9245-9BB2309C53A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31800" y="1836744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Strives to reduce the organizations carbon footprint.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2651CFC8-4C75-4552-B304-9F0895B0D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031906" flipH="1">
            <a:off x="2248045" y="3292423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grpSp>
        <p:nvGrpSpPr>
          <p:cNvPr id="47" name="Group 46" title="Quotation Marks">
            <a:extLst>
              <a:ext uri="{FF2B5EF4-FFF2-40B4-BE49-F238E27FC236}">
                <a16:creationId xmlns:a16="http://schemas.microsoft.com/office/drawing/2014/main" id="{8A4B623C-7D54-49B8-88C2-371525C054A9}"/>
              </a:ext>
            </a:extLst>
          </p:cNvPr>
          <p:cNvGrpSpPr/>
          <p:nvPr/>
        </p:nvGrpSpPr>
        <p:grpSpPr>
          <a:xfrm>
            <a:off x="582750" y="1942266"/>
            <a:ext cx="3358880" cy="432000"/>
            <a:chOff x="582750" y="1942266"/>
            <a:chExt cx="3358880" cy="432000"/>
          </a:xfrm>
        </p:grpSpPr>
        <p:sp>
          <p:nvSpPr>
            <p:cNvPr id="13" name="Title 1" title="Quotation Mark">
              <a:extLst>
                <a:ext uri="{FF2B5EF4-FFF2-40B4-BE49-F238E27FC236}">
                  <a16:creationId xmlns:a16="http://schemas.microsoft.com/office/drawing/2014/main" id="{38226AF8-9F0B-4E81-AA01-3212E6D9C3F9}"/>
                </a:ext>
              </a:extLst>
            </p:cNvPr>
            <p:cNvSpPr txBox="1">
              <a:spLocks/>
            </p:cNvSpPr>
            <p:nvPr/>
          </p:nvSpPr>
          <p:spPr>
            <a:xfrm>
              <a:off x="582750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14" name="Title 1" title="Quotation Mark">
              <a:extLst>
                <a:ext uri="{FF2B5EF4-FFF2-40B4-BE49-F238E27FC236}">
                  <a16:creationId xmlns:a16="http://schemas.microsoft.com/office/drawing/2014/main" id="{F140743B-0061-458D-A004-A08E6D191697}"/>
                </a:ext>
              </a:extLst>
            </p:cNvPr>
            <p:cNvSpPr txBox="1">
              <a:spLocks/>
            </p:cNvSpPr>
            <p:nvPr/>
          </p:nvSpPr>
          <p:spPr>
            <a:xfrm>
              <a:off x="3458215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”</a:t>
              </a:r>
            </a:p>
          </p:txBody>
        </p:sp>
      </p:grpSp>
      <p:sp>
        <p:nvSpPr>
          <p:cNvPr id="38" name="Text Placeholder 26" title="Testimonial Shadow">
            <a:extLst>
              <a:ext uri="{FF2B5EF4-FFF2-40B4-BE49-F238E27FC236}">
                <a16:creationId xmlns:a16="http://schemas.microsoft.com/office/drawing/2014/main" id="{D26DBB43-1FE8-4F1C-AC2D-18197EAE4A86}"/>
              </a:ext>
            </a:extLst>
          </p:cNvPr>
          <p:cNvSpPr txBox="1">
            <a:spLocks/>
          </p:cNvSpPr>
          <p:nvPr/>
        </p:nvSpPr>
        <p:spPr>
          <a:xfrm>
            <a:off x="4325172" y="3591659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8C60CF3E-F7CF-4588-94B7-06B17195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031906" flipV="1">
            <a:off x="4613919" y="2701055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sp>
        <p:nvSpPr>
          <p:cNvPr id="27" name="Text Placeholder 26" title="Testimonial Text">
            <a:extLst>
              <a:ext uri="{FF2B5EF4-FFF2-40B4-BE49-F238E27FC236}">
                <a16:creationId xmlns:a16="http://schemas.microsoft.com/office/drawing/2014/main" id="{36D1E065-62B5-4D94-BE31-531E357C79F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25172" y="3591659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Minimizes data leakage. </a:t>
            </a:r>
          </a:p>
        </p:txBody>
      </p:sp>
      <p:grpSp>
        <p:nvGrpSpPr>
          <p:cNvPr id="48" name="Group 47" title="Quotation Marks">
            <a:extLst>
              <a:ext uri="{FF2B5EF4-FFF2-40B4-BE49-F238E27FC236}">
                <a16:creationId xmlns:a16="http://schemas.microsoft.com/office/drawing/2014/main" id="{50B17079-D53B-4A87-B8DC-90C7BF713900}"/>
              </a:ext>
            </a:extLst>
          </p:cNvPr>
          <p:cNvGrpSpPr/>
          <p:nvPr/>
        </p:nvGrpSpPr>
        <p:grpSpPr>
          <a:xfrm>
            <a:off x="4468052" y="3707170"/>
            <a:ext cx="3358880" cy="432000"/>
            <a:chOff x="4468052" y="3707170"/>
            <a:chExt cx="3358880" cy="432000"/>
          </a:xfrm>
        </p:grpSpPr>
        <p:sp>
          <p:nvSpPr>
            <p:cNvPr id="18" name="Title 1" title="Quotation Mark">
              <a:extLst>
                <a:ext uri="{FF2B5EF4-FFF2-40B4-BE49-F238E27FC236}">
                  <a16:creationId xmlns:a16="http://schemas.microsoft.com/office/drawing/2014/main" id="{BC33B0C5-2D89-4449-B1AF-C794737CC261}"/>
                </a:ext>
              </a:extLst>
            </p:cNvPr>
            <p:cNvSpPr txBox="1">
              <a:spLocks/>
            </p:cNvSpPr>
            <p:nvPr/>
          </p:nvSpPr>
          <p:spPr>
            <a:xfrm>
              <a:off x="4468052" y="3707170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</a:rPr>
                <a:t>“</a:t>
              </a:r>
            </a:p>
          </p:txBody>
        </p:sp>
        <p:sp>
          <p:nvSpPr>
            <p:cNvPr id="19" name="Title 1" title="Quotation Mark">
              <a:extLst>
                <a:ext uri="{FF2B5EF4-FFF2-40B4-BE49-F238E27FC236}">
                  <a16:creationId xmlns:a16="http://schemas.microsoft.com/office/drawing/2014/main" id="{D179C67C-63D4-4501-A7BE-E51183200C7D}"/>
                </a:ext>
              </a:extLst>
            </p:cNvPr>
            <p:cNvSpPr txBox="1">
              <a:spLocks/>
            </p:cNvSpPr>
            <p:nvPr/>
          </p:nvSpPr>
          <p:spPr>
            <a:xfrm>
              <a:off x="7343517" y="3707170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</a:rPr>
                <a:t>”</a:t>
              </a:r>
            </a:p>
          </p:txBody>
        </p:sp>
      </p:grpSp>
      <p:sp>
        <p:nvSpPr>
          <p:cNvPr id="40" name="Text Placeholder 26" title="Testimonial Shadow">
            <a:extLst>
              <a:ext uri="{FF2B5EF4-FFF2-40B4-BE49-F238E27FC236}">
                <a16:creationId xmlns:a16="http://schemas.microsoft.com/office/drawing/2014/main" id="{4B367AF3-30A3-4850-8D68-8ED32F11F31D}"/>
              </a:ext>
            </a:extLst>
          </p:cNvPr>
          <p:cNvSpPr txBox="1">
            <a:spLocks/>
          </p:cNvSpPr>
          <p:nvPr/>
        </p:nvSpPr>
        <p:spPr>
          <a:xfrm>
            <a:off x="8218545" y="1836744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Text Placeholder 28" title="Testimonial Text">
            <a:extLst>
              <a:ext uri="{FF2B5EF4-FFF2-40B4-BE49-F238E27FC236}">
                <a16:creationId xmlns:a16="http://schemas.microsoft.com/office/drawing/2014/main" id="{44354466-168C-4056-96E7-4D2ABD3730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18545" y="1836744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Minimizes law suits caused by unsafe data handling.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B5E8079C-614A-4548-BFAF-AC4A1BC8C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68094">
            <a:off x="8655090" y="3292423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grpSp>
        <p:nvGrpSpPr>
          <p:cNvPr id="49" name="Group 48" title="Quotation Marks">
            <a:extLst>
              <a:ext uri="{FF2B5EF4-FFF2-40B4-BE49-F238E27FC236}">
                <a16:creationId xmlns:a16="http://schemas.microsoft.com/office/drawing/2014/main" id="{B69163A1-AB25-42A7-A1B5-A6FD081577FF}"/>
              </a:ext>
            </a:extLst>
          </p:cNvPr>
          <p:cNvGrpSpPr/>
          <p:nvPr/>
        </p:nvGrpSpPr>
        <p:grpSpPr>
          <a:xfrm>
            <a:off x="8401320" y="1942266"/>
            <a:ext cx="3358880" cy="432000"/>
            <a:chOff x="8401320" y="1942266"/>
            <a:chExt cx="3358880" cy="432000"/>
          </a:xfrm>
        </p:grpSpPr>
        <p:sp>
          <p:nvSpPr>
            <p:cNvPr id="20" name="Title 1" title="Quotation Mark">
              <a:extLst>
                <a:ext uri="{FF2B5EF4-FFF2-40B4-BE49-F238E27FC236}">
                  <a16:creationId xmlns:a16="http://schemas.microsoft.com/office/drawing/2014/main" id="{22A46985-DF43-4382-9C8D-D5B6ADCE09BA}"/>
                </a:ext>
              </a:extLst>
            </p:cNvPr>
            <p:cNvSpPr txBox="1">
              <a:spLocks/>
            </p:cNvSpPr>
            <p:nvPr/>
          </p:nvSpPr>
          <p:spPr>
            <a:xfrm>
              <a:off x="8401320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5"/>
                  </a:solidFill>
                </a:rPr>
                <a:t>“</a:t>
              </a:r>
            </a:p>
          </p:txBody>
        </p:sp>
        <p:sp>
          <p:nvSpPr>
            <p:cNvPr id="21" name="Title 1" title="Quotation Mark">
              <a:extLst>
                <a:ext uri="{FF2B5EF4-FFF2-40B4-BE49-F238E27FC236}">
                  <a16:creationId xmlns:a16="http://schemas.microsoft.com/office/drawing/2014/main" id="{55CC7758-72AC-4816-BE7C-F4EFBAB2C2D5}"/>
                </a:ext>
              </a:extLst>
            </p:cNvPr>
            <p:cNvSpPr txBox="1">
              <a:spLocks/>
            </p:cNvSpPr>
            <p:nvPr/>
          </p:nvSpPr>
          <p:spPr>
            <a:xfrm>
              <a:off x="11276785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5"/>
                  </a:solidFill>
                </a:rPr>
                <a:t>”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33E64F-4DBA-44B0-97B6-58474E70EB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z="1600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499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66700E-2D49-45E0-85C7-750AF51DE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68" y="775407"/>
            <a:ext cx="4416225" cy="2914649"/>
          </a:xfrm>
        </p:spPr>
        <p:txBody>
          <a:bodyPr anchor="b"/>
          <a:lstStyle/>
          <a:p>
            <a:r>
              <a:rPr lang="en-US" dirty="0"/>
              <a:t>Vault was developed with user experience as a prominent priority. </a:t>
            </a:r>
          </a:p>
          <a:p>
            <a:r>
              <a:rPr lang="en-US" dirty="0"/>
              <a:t>It is easy to install, setup and run. </a:t>
            </a:r>
          </a:p>
          <a:p>
            <a:r>
              <a:rPr lang="en-US" dirty="0"/>
              <a:t>It provides a clean minimalistic web interface developed using reusable React Components thus extending the familiar feeling of using a cloud storage provider such as Google’s Drive.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Summary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C8A63-F9E3-41F6-B725-B846F2010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z="1600" smtClean="0"/>
              <a:pPr/>
              <a:t>16</a:t>
            </a:fld>
            <a:endParaRPr lang="en-US" sz="160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C6EB1C4-F8CC-4CC2-B0D1-8E72CE84444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11348" b="11348"/>
          <a:stretch>
            <a:fillRect/>
          </a:stretch>
        </p:blipFill>
        <p:spPr>
          <a:xfrm>
            <a:off x="5353050" y="0"/>
            <a:ext cx="6406950" cy="446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57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picture containing table, indoor&#10;&#10;Description automatically generated">
            <a:extLst>
              <a:ext uri="{FF2B5EF4-FFF2-40B4-BE49-F238E27FC236}">
                <a16:creationId xmlns:a16="http://schemas.microsoft.com/office/drawing/2014/main" id="{21146B9C-BADD-401F-83C1-093D0BFC63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8" r="15348"/>
          <a:stretch>
            <a:fillRect/>
          </a:stretch>
        </p:blipFill>
        <p:spPr>
          <a:xfrm>
            <a:off x="0" y="0"/>
            <a:ext cx="12192000" cy="6365363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229310" y="2489200"/>
            <a:ext cx="4094472" cy="2387600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7004250" y="5006109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z="1600" smtClean="0"/>
              <a:pPr/>
              <a:t>17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59E9FA-E2FE-4ED3-AF77-6A386F661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432000" y="-1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1DF2F1-D1D1-4D76-8834-894C4F5B3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344" y="-97239"/>
            <a:ext cx="1141798" cy="87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84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71667-7005-4F02-9881-21F46B997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z="1600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9833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 descr="A group of people in a room through a glass wall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12D97-9EB3-9E46-86D3-3A2CA06C20D2}"/>
              </a:ext>
            </a:extLst>
          </p:cNvPr>
          <p:cNvSpPr txBox="1"/>
          <p:nvPr/>
        </p:nvSpPr>
        <p:spPr bwMode="gray">
          <a:xfrm>
            <a:off x="6433190" y="2409694"/>
            <a:ext cx="298394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Vault.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482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ser" title="Icon - Presenter Name">
            <a:extLst>
              <a:ext uri="{FF2B5EF4-FFF2-40B4-BE49-F238E27FC236}">
                <a16:creationId xmlns:a16="http://schemas.microsoft.com/office/drawing/2014/main" id="{97242EBD-470B-4FB1-9B4C-E6DCB28215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2150" y="5034270"/>
            <a:ext cx="218900" cy="2189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Niran Ramesh Peiris</a:t>
            </a:r>
          </a:p>
        </p:txBody>
      </p:sp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id="{B1BC719A-AAF0-4DB7-9856-CF7AC6A9880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2150" y="5388742"/>
            <a:ext cx="218900" cy="2189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1CED8F1-B63A-4FD2-9699-34AD761A88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905625" y="5412943"/>
            <a:ext cx="3206750" cy="247650"/>
          </a:xfrm>
        </p:spPr>
        <p:txBody>
          <a:bodyPr/>
          <a:lstStyle/>
          <a:p>
            <a:r>
              <a:rPr lang="en-US" dirty="0"/>
              <a:t>+0 75 087 9005</a:t>
            </a:r>
          </a:p>
        </p:txBody>
      </p:sp>
      <p:pic>
        <p:nvPicPr>
          <p:cNvPr id="23" name="Graphic 22" descr="Envelope" title="Icon Presenter Email">
            <a:extLst>
              <a:ext uri="{FF2B5EF4-FFF2-40B4-BE49-F238E27FC236}">
                <a16:creationId xmlns:a16="http://schemas.microsoft.com/office/drawing/2014/main" id="{D99072B1-8690-4652-9009-362F46A213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2150" y="5780263"/>
            <a:ext cx="218900" cy="2189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48632CD-1506-46F5-A0DE-640903269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905625" y="5768111"/>
            <a:ext cx="3206750" cy="247650"/>
          </a:xfrm>
        </p:spPr>
        <p:txBody>
          <a:bodyPr/>
          <a:lstStyle/>
          <a:p>
            <a:r>
              <a:rPr lang="en-US" dirty="0"/>
              <a:t>peiris1996@gmail.com</a:t>
            </a:r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59944BFF-EB0E-47AA-AE6D-B2808E11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88" name="Picture Placeholder 87">
            <a:extLst>
              <a:ext uri="{FF2B5EF4-FFF2-40B4-BE49-F238E27FC236}">
                <a16:creationId xmlns:a16="http://schemas.microsoft.com/office/drawing/2014/main" id="{19C1C15E-A3C7-49BA-BCDD-5C95EE28036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409" y="1205068"/>
            <a:ext cx="1349549" cy="1352367"/>
          </a:xfrm>
        </p:spPr>
      </p:pic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4A28B80-949D-4875-8454-65C677C24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75055" y="1371300"/>
            <a:ext cx="2124000" cy="70153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T.R.N.R.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Peiris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0BC67F4-4E33-4709-9D60-593B322A8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75055" y="2217978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07F9DC5B-EFCF-4160-9CA2-67357CDD54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975055" y="2346419"/>
            <a:ext cx="2124000" cy="24588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Undergraduate at SLIIT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F85615EC-ED58-4535-8364-5453CA87C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75055" y="2790375"/>
            <a:ext cx="2124000" cy="77354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Following a degree program in cyber security</a:t>
            </a:r>
          </a:p>
        </p:txBody>
      </p:sp>
      <p:pic>
        <p:nvPicPr>
          <p:cNvPr id="92" name="Picture Placeholder 91">
            <a:extLst>
              <a:ext uri="{FF2B5EF4-FFF2-40B4-BE49-F238E27FC236}">
                <a16:creationId xmlns:a16="http://schemas.microsoft.com/office/drawing/2014/main" id="{921A3CFA-B715-446B-83FD-D5AA8586EBE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046" y="3761990"/>
            <a:ext cx="1014275" cy="1352367"/>
          </a:xfrm>
        </p:spPr>
      </p:pic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E86E6499-D2B1-4F88-A5B6-F0C83093D6C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975055" y="3928222"/>
            <a:ext cx="1808917" cy="70153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B.A. Ganegoda</a:t>
            </a:r>
            <a:endParaRPr lang="en-US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57D445D-9983-4AAC-8E68-88EA351CB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75056" y="4774900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7496B20D-BD66-4B27-84AA-E50FEB2506C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975055" y="4903341"/>
            <a:ext cx="2124000" cy="24588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Undergraduate at SLIIT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9CAD9DA0-591D-4655-BE3B-D2162C5D73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975055" y="5347297"/>
            <a:ext cx="2124000" cy="77354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Following a degree program in cyber security</a:t>
            </a:r>
          </a:p>
        </p:txBody>
      </p:sp>
      <p:pic>
        <p:nvPicPr>
          <p:cNvPr id="94" name="Picture Placeholder 93">
            <a:extLst>
              <a:ext uri="{FF2B5EF4-FFF2-40B4-BE49-F238E27FC236}">
                <a16:creationId xmlns:a16="http://schemas.microsoft.com/office/drawing/2014/main" id="{678140F2-20DC-49B9-8BD8-815437A060C9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1567" y="1205068"/>
            <a:ext cx="1352367" cy="1352367"/>
          </a:xfrm>
        </p:spPr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33A97CBA-B92B-47D6-939E-FC794AA85C0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126055" y="1371300"/>
            <a:ext cx="2124000" cy="701538"/>
          </a:xfrm>
        </p:spPr>
        <p:txBody>
          <a:bodyPr/>
          <a:lstStyle/>
          <a:p>
            <a:r>
              <a:rPr lang="en-US" dirty="0"/>
              <a:t>K.V.A. Sachintha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BCA98FD-268D-47AA-8871-119024D92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26055" y="2217978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F71D59A8-B12B-4EFC-8838-C21115F7614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126055" y="2346419"/>
            <a:ext cx="2124000" cy="24588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Undergraduate at SLIIT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63255D73-8481-4553-B0E0-EEAB97E8A60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126055" y="2790375"/>
            <a:ext cx="2124000" cy="77354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Following a degree program in cyber security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747A2-82B9-46DD-AB31-C25C5835E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7" name="Picture Placeholder 93">
            <a:extLst>
              <a:ext uri="{FF2B5EF4-FFF2-40B4-BE49-F238E27FC236}">
                <a16:creationId xmlns:a16="http://schemas.microsoft.com/office/drawing/2014/main" id="{03F5AAB8-B22A-4A3E-ADAF-27CEECB437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9396" y="3692295"/>
            <a:ext cx="976709" cy="1352367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0" cap="sq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</p:pic>
      <p:sp>
        <p:nvSpPr>
          <p:cNvPr id="38" name="Text Placeholder 83">
            <a:extLst>
              <a:ext uri="{FF2B5EF4-FFF2-40B4-BE49-F238E27FC236}">
                <a16:creationId xmlns:a16="http://schemas.microsoft.com/office/drawing/2014/main" id="{711EA94D-7A0A-40DC-989D-F7D56108213F}"/>
              </a:ext>
            </a:extLst>
          </p:cNvPr>
          <p:cNvSpPr txBox="1">
            <a:spLocks/>
          </p:cNvSpPr>
          <p:nvPr/>
        </p:nvSpPr>
        <p:spPr>
          <a:xfrm>
            <a:off x="7126055" y="3858527"/>
            <a:ext cx="2124000" cy="70153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W.M.U.K.M.T. Bandara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A946481-E9FD-402C-A3C8-6573DE66F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26055" y="4705205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85">
            <a:extLst>
              <a:ext uri="{FF2B5EF4-FFF2-40B4-BE49-F238E27FC236}">
                <a16:creationId xmlns:a16="http://schemas.microsoft.com/office/drawing/2014/main" id="{528034E9-FE1E-4BF2-9FF9-CAC45C89F5A3}"/>
              </a:ext>
            </a:extLst>
          </p:cNvPr>
          <p:cNvSpPr txBox="1">
            <a:spLocks/>
          </p:cNvSpPr>
          <p:nvPr/>
        </p:nvSpPr>
        <p:spPr>
          <a:xfrm>
            <a:off x="7126055" y="4833646"/>
            <a:ext cx="2124000" cy="2458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Undergraduate at SLIIT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 Placeholder 84">
            <a:extLst>
              <a:ext uri="{FF2B5EF4-FFF2-40B4-BE49-F238E27FC236}">
                <a16:creationId xmlns:a16="http://schemas.microsoft.com/office/drawing/2014/main" id="{079BAF01-9730-4559-8F94-B1A7E2E090BB}"/>
              </a:ext>
            </a:extLst>
          </p:cNvPr>
          <p:cNvSpPr txBox="1">
            <a:spLocks/>
          </p:cNvSpPr>
          <p:nvPr/>
        </p:nvSpPr>
        <p:spPr>
          <a:xfrm>
            <a:off x="7126055" y="5277602"/>
            <a:ext cx="2124000" cy="7735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Following a degree program in cyber security</a:t>
            </a:r>
          </a:p>
        </p:txBody>
      </p:sp>
    </p:spTree>
    <p:extLst>
      <p:ext uri="{BB962C8B-B14F-4D97-AF65-F5344CB8AC3E}">
        <p14:creationId xmlns:p14="http://schemas.microsoft.com/office/powerpoint/2010/main" val="1283557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Questions ?????</a:t>
            </a:r>
          </a:p>
        </p:txBody>
      </p:sp>
      <p:sp>
        <p:nvSpPr>
          <p:cNvPr id="5" name="AutoShape 2" descr="Related image">
            <a:extLst>
              <a:ext uri="{FF2B5EF4-FFF2-40B4-BE49-F238E27FC236}">
                <a16:creationId xmlns:a16="http://schemas.microsoft.com/office/drawing/2014/main" id="{8639486A-2EE5-40D5-A78D-71ED627DDD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47AA8-73E3-43BC-825B-59CD4C615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1999" cy="679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Wastage of Storage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1413" y="4484234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5343-79F8-46AA-B56E-932984AB75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800" y="4605831"/>
            <a:ext cx="1980000" cy="1759529"/>
          </a:xfrm>
        </p:spPr>
        <p:txBody>
          <a:bodyPr/>
          <a:lstStyle/>
          <a:p>
            <a:pPr algn="l"/>
            <a:r>
              <a:rPr lang="en-US" dirty="0"/>
              <a:t>Corporations that use thousands of workstations for their employees have hundreds of terabytes of unused free space in their hard drives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0322F4-E79A-4E4D-98CA-2DC1692F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61850" y="4484234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694D25-DE51-4F33-9ED7-7D9F4891DD9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71850" y="4605832"/>
            <a:ext cx="1980000" cy="720000"/>
          </a:xfrm>
        </p:spPr>
        <p:txBody>
          <a:bodyPr/>
          <a:lstStyle/>
          <a:p>
            <a:r>
              <a:rPr lang="en-US" dirty="0"/>
              <a:t>Can you ensure your data’s privacy??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Availability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C27E82-D5C7-4AE4-BAF3-5DBB12CA0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01900" y="448423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04944-6423-4C0F-ABB0-9CF01A05FD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11900" y="4605831"/>
            <a:ext cx="1980000" cy="1759519"/>
          </a:xfrm>
        </p:spPr>
        <p:txBody>
          <a:bodyPr/>
          <a:lstStyle/>
          <a:p>
            <a:r>
              <a:rPr lang="en-US" dirty="0"/>
              <a:t>AWS multi AZ (Availability Zone) failure (2017)</a:t>
            </a:r>
          </a:p>
          <a:p>
            <a:r>
              <a:rPr lang="en-US" dirty="0"/>
              <a:t>Network link failures</a:t>
            </a:r>
          </a:p>
          <a:p>
            <a:r>
              <a:rPr lang="en-US" dirty="0"/>
              <a:t>Network edge layer failures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Inflexible Contracts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3BE7D2-4C35-4BA9-9A98-1A6E17A84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41950" y="4484234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9E7FC2-4098-49F6-8F55-7D42A85A40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51950" y="4605832"/>
            <a:ext cx="1980000" cy="720000"/>
          </a:xfrm>
        </p:spPr>
        <p:txBody>
          <a:bodyPr/>
          <a:lstStyle/>
          <a:p>
            <a:r>
              <a:rPr lang="en-US" dirty="0"/>
              <a:t>Your data is </a:t>
            </a:r>
            <a:r>
              <a:rPr lang="en-US" b="1" dirty="0"/>
              <a:t>PHYSICALLY </a:t>
            </a:r>
            <a:r>
              <a:rPr lang="en-US" dirty="0"/>
              <a:t> elsewhere!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Recurring Cost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979D46-D664-4267-B673-E6B048C08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882000" y="4484234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11578AB-8F47-4648-B827-D4367249BDB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792000" y="4605832"/>
            <a:ext cx="1980000" cy="1457618"/>
          </a:xfrm>
        </p:spPr>
        <p:txBody>
          <a:bodyPr/>
          <a:lstStyle/>
          <a:p>
            <a:r>
              <a:rPr lang="en-US" dirty="0"/>
              <a:t>Storage subscriptions</a:t>
            </a:r>
            <a:br>
              <a:rPr lang="en-US" dirty="0"/>
            </a:br>
            <a:r>
              <a:rPr lang="en-US" dirty="0"/>
              <a:t>G-Suite 5 USD per user per month</a:t>
            </a:r>
          </a:p>
          <a:p>
            <a:r>
              <a:rPr lang="en-US" dirty="0"/>
              <a:t>Network infrastructure costs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06470" y="6365363"/>
            <a:ext cx="1485530" cy="421200"/>
          </a:xfrm>
          <a:prstGeom prst="rect">
            <a:avLst/>
          </a:prstGeom>
        </p:spPr>
        <p:txBody>
          <a:bodyPr/>
          <a:lstStyle/>
          <a:p>
            <a:fld id="{4B73C415-D670-4716-A5EC-CC4D52CA2BA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8" name="Picture Placeholder 27" descr="A screen shot of a person&#10;&#10;Description automatically generated">
            <a:extLst>
              <a:ext uri="{FF2B5EF4-FFF2-40B4-BE49-F238E27FC236}">
                <a16:creationId xmlns:a16="http://schemas.microsoft.com/office/drawing/2014/main" id="{1299994F-A409-4F4F-8071-4EBE390AD7E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" r="741"/>
          <a:stretch>
            <a:fillRect/>
          </a:stretch>
        </p:blipFill>
        <p:spPr>
          <a:xfrm>
            <a:off x="2771850" y="1735136"/>
            <a:ext cx="1979613" cy="1981201"/>
          </a:xfrm>
        </p:spPr>
      </p:pic>
      <p:pic>
        <p:nvPicPr>
          <p:cNvPr id="32" name="Picture Placeholder 31" descr="A person in a library&#10;&#10;Description automatically generated">
            <a:extLst>
              <a:ext uri="{FF2B5EF4-FFF2-40B4-BE49-F238E27FC236}">
                <a16:creationId xmlns:a16="http://schemas.microsoft.com/office/drawing/2014/main" id="{7D0163D6-578B-4CE9-9A02-4DCA0A116CC9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1" r="21451"/>
          <a:stretch>
            <a:fillRect/>
          </a:stretch>
        </p:blipFill>
        <p:spPr/>
      </p:pic>
      <p:pic>
        <p:nvPicPr>
          <p:cNvPr id="36" name="Picture Placeholder 35" descr="A blackboard sign on a black background&#10;&#10;Description automatically generated">
            <a:extLst>
              <a:ext uri="{FF2B5EF4-FFF2-40B4-BE49-F238E27FC236}">
                <a16:creationId xmlns:a16="http://schemas.microsoft.com/office/drawing/2014/main" id="{E036A076-D1C3-453E-9326-80DCF0059CB9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2" r="18852"/>
          <a:stretch>
            <a:fillRect/>
          </a:stretch>
        </p:blipFill>
        <p:spPr/>
      </p:pic>
      <p:pic>
        <p:nvPicPr>
          <p:cNvPr id="41" name="Picture Placeholder 40" descr="A picture containing writing implement, stationary, pen&#10;&#10;Description automatically generated">
            <a:extLst>
              <a:ext uri="{FF2B5EF4-FFF2-40B4-BE49-F238E27FC236}">
                <a16:creationId xmlns:a16="http://schemas.microsoft.com/office/drawing/2014/main" id="{4D2E6CAE-E462-40DA-B02E-204C70CE1487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r="16791"/>
          <a:stretch>
            <a:fillRect/>
          </a:stretch>
        </p:blipFill>
        <p:spPr/>
      </p:pic>
      <p:pic>
        <p:nvPicPr>
          <p:cNvPr id="46" name="Picture Placeholder 45" descr="A close up of a sign&#10;&#10;Description automatically generated">
            <a:extLst>
              <a:ext uri="{FF2B5EF4-FFF2-40B4-BE49-F238E27FC236}">
                <a16:creationId xmlns:a16="http://schemas.microsoft.com/office/drawing/2014/main" id="{E9C65AAB-C60A-4566-ACA8-2E72DA51715D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r="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80728" y="3981450"/>
            <a:ext cx="4974545" cy="1343025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541538" y="5484931"/>
            <a:ext cx="5273336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541538" y="5657851"/>
            <a:ext cx="5273336" cy="434254"/>
          </a:xfrm>
        </p:spPr>
        <p:txBody>
          <a:bodyPr/>
          <a:lstStyle/>
          <a:p>
            <a:r>
              <a:rPr lang="en-US" dirty="0"/>
              <a:t>A shared distributed and redundant storage solution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60339-31F7-4884-957E-5C40F818E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88004" y="2392220"/>
            <a:ext cx="96487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6447" y="4130531"/>
            <a:ext cx="1281876" cy="360000"/>
          </a:xfrm>
        </p:spPr>
        <p:txBody>
          <a:bodyPr/>
          <a:lstStyle/>
          <a:p>
            <a:r>
              <a:rPr lang="en-US" dirty="0"/>
              <a:t>Shared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C26E9A-3991-49A2-8D63-94C577E8A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42447" y="4614863"/>
            <a:ext cx="110241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16447" y="4764930"/>
            <a:ext cx="1281876" cy="1795661"/>
          </a:xfrm>
        </p:spPr>
        <p:txBody>
          <a:bodyPr/>
          <a:lstStyle/>
          <a:p>
            <a:r>
              <a:rPr lang="en-US" dirty="0"/>
              <a:t>Responsibility for maintaining consistency within the “swarm” is shared.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960D0-0A22-4E28-82F3-B9AA805E9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21944" y="2392220"/>
            <a:ext cx="96487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50387" y="4130531"/>
            <a:ext cx="1281876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Distributed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A895A-8A04-4C68-83A5-3E4F5209F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6387" y="4614863"/>
            <a:ext cx="110241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50387" y="4764930"/>
            <a:ext cx="1281876" cy="1795661"/>
          </a:xfrm>
        </p:spPr>
        <p:txBody>
          <a:bodyPr/>
          <a:lstStyle/>
          <a:p>
            <a:r>
              <a:rPr lang="en-US" dirty="0"/>
              <a:t>Blockchain technology and Machine Learning technologies will be used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EBBE7F-98BB-4059-8F15-7198C7DAC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60367" y="2392220"/>
            <a:ext cx="96487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88810" y="4130531"/>
            <a:ext cx="1281876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Redundant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D2C94E-1924-4389-B84A-2828D610B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214810" y="4614863"/>
            <a:ext cx="110241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88810" y="4764930"/>
            <a:ext cx="1281876" cy="1795661"/>
          </a:xfrm>
        </p:spPr>
        <p:txBody>
          <a:bodyPr/>
          <a:lstStyle/>
          <a:p>
            <a:r>
              <a:rPr lang="en-US" dirty="0"/>
              <a:t>Uses Reed Solomon Erasure codes to ensure  maximum redundancy at N/2 peer failures.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</p:spPr>
        <p:txBody>
          <a:bodyPr/>
          <a:lstStyle/>
          <a:p>
            <a:fld id="{4B73C415-D670-4716-A5EC-CC4D52CA2BA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1E6F57-615B-4246-8356-7CB85FB63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57114" y="2392220"/>
            <a:ext cx="96487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21BBBFBC-8793-4C88-A653-9D5C2B33DCC4}"/>
              </a:ext>
            </a:extLst>
          </p:cNvPr>
          <p:cNvSpPr txBox="1">
            <a:spLocks/>
          </p:cNvSpPr>
          <p:nvPr/>
        </p:nvSpPr>
        <p:spPr>
          <a:xfrm>
            <a:off x="10685557" y="4130531"/>
            <a:ext cx="1281876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Secure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2290F9-FDDF-4CAC-95CA-F8F4F7A8C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11557" y="4614863"/>
            <a:ext cx="110241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25B24E98-5A27-4028-978B-C10DEFC152F8}"/>
              </a:ext>
            </a:extLst>
          </p:cNvPr>
          <p:cNvSpPr txBox="1">
            <a:spLocks/>
          </p:cNvSpPr>
          <p:nvPr/>
        </p:nvSpPr>
        <p:spPr>
          <a:xfrm>
            <a:off x="10685557" y="4764930"/>
            <a:ext cx="1281876" cy="17956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is encrypted locally before it’s pushed to the “swarm”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E832C68-7EE5-41C3-9BA1-130A85A2B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149" y="2392221"/>
            <a:ext cx="964872" cy="11144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42D1BF5-4661-4597-9DC3-CE283259AE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02" r="28652"/>
          <a:stretch/>
        </p:blipFill>
        <p:spPr>
          <a:xfrm>
            <a:off x="7839018" y="2398078"/>
            <a:ext cx="947798" cy="11085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0D9E3AB-8C0F-48E1-9529-933704571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0368" y="2392220"/>
            <a:ext cx="964871" cy="11085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A56947E-FD11-4567-B487-2C4C42FDB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8281" y="2398078"/>
            <a:ext cx="964872" cy="1102706"/>
          </a:xfrm>
          <a:prstGeom prst="rect">
            <a:avLst/>
          </a:prstGeo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3414851A-CDBD-4336-8B48-178FA42C44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/>
          <a:srcRect l="14361" r="14361"/>
          <a:stretch>
            <a:fillRect/>
          </a:stretch>
        </p:blipFill>
        <p:spPr>
          <a:xfrm>
            <a:off x="431997" y="0"/>
            <a:ext cx="5472000" cy="371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727" y="3877400"/>
            <a:ext cx="4974545" cy="1343025"/>
          </a:xfrm>
        </p:spPr>
        <p:txBody>
          <a:bodyPr/>
          <a:lstStyle/>
          <a:p>
            <a:r>
              <a:rPr lang="en-US" dirty="0"/>
              <a:t>Product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7" y="5220425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6977F799-5D88-460A-8DF1-0919147C5CF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4" b="5934"/>
          <a:stretch>
            <a:fillRect/>
          </a:stretch>
        </p:blipFill>
        <p:spPr>
          <a:xfrm>
            <a:off x="432000" y="813703"/>
            <a:ext cx="5472000" cy="3714747"/>
          </a:xfrm>
        </p:spPr>
      </p:pic>
      <p:pic>
        <p:nvPicPr>
          <p:cNvPr id="47" name="Comp 1-1">
            <a:hlinkClick r:id="" action="ppaction://media"/>
            <a:extLst>
              <a:ext uri="{FF2B5EF4-FFF2-40B4-BE49-F238E27FC236}">
                <a16:creationId xmlns:a16="http://schemas.microsoft.com/office/drawing/2014/main" id="{8E18CB20-5C42-4F5B-A9A9-0B208D22CB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7851" r="23714"/>
          <a:stretch/>
        </p:blipFill>
        <p:spPr>
          <a:xfrm>
            <a:off x="6516559" y="412938"/>
            <a:ext cx="4607161" cy="3768600"/>
          </a:xfrm>
          <a:prstGeom prst="rect">
            <a:avLst/>
          </a:prstGeom>
        </p:spPr>
      </p:pic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C85A17E5-4E79-4B7E-93DB-EF71978F948D}"/>
              </a:ext>
            </a:extLst>
          </p:cNvPr>
          <p:cNvSpPr txBox="1">
            <a:spLocks/>
          </p:cNvSpPr>
          <p:nvPr/>
        </p:nvSpPr>
        <p:spPr>
          <a:xfrm>
            <a:off x="6167417" y="4207363"/>
            <a:ext cx="5690084" cy="2202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of the companies and organizations are prone to use cloud solutions and datacenters as their storage solution. But we are proposing a local solution or a local data storage solution using existing system/network infrastructure that will eventually render cloud storage solutions obsolete. </a:t>
            </a:r>
          </a:p>
        </p:txBody>
      </p:sp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5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AE0D-88F0-4123-A369-92983D7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73866-C6DF-4447-8D2F-8A88CF14E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2000" y="1096392"/>
            <a:ext cx="3975100" cy="1440895"/>
          </a:xfrm>
        </p:spPr>
        <p:txBody>
          <a:bodyPr/>
          <a:lstStyle/>
          <a:p>
            <a:r>
              <a:rPr lang="en-US" sz="2400" dirty="0"/>
              <a:t>Secure your data in a redundant and distributed manner by sing emerging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BC25F-F41F-4EE7-8166-FD25E15EA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769679"/>
            <a:ext cx="3974900" cy="28964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benefits include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Vault is developed on the NodeJS runtime.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means that Vault is operating system agnostic. 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Windows, Linux or OSX user can easily setup their PC to be part of a Vault peer to peer network regardless of the underlying architecture differences between nodes/peers.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9985C1E9-B7DC-4EFA-B466-64A4F2674F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6"/>
          <a:stretch/>
        </p:blipFill>
        <p:spPr>
          <a:xfrm>
            <a:off x="5237826" y="1482571"/>
            <a:ext cx="6954174" cy="38884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0627F6C-5803-4C83-B68E-E0392600E0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1" b="4441"/>
          <a:stretch>
            <a:fillRect/>
          </a:stretch>
        </p:blipFill>
        <p:spPr>
          <a:xfrm>
            <a:off x="432000" y="0"/>
            <a:ext cx="11760000" cy="6365363"/>
          </a:xfr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Technologies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Powerful platform built with the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use of emerging technologies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59E9FA-E2FE-4ED3-AF77-6A386F661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431999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1DF2F1-D1D1-4D76-8834-894C4F5B3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344" y="-97239"/>
            <a:ext cx="1141798" cy="87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94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66700E-2D49-45E0-85C7-750AF51DE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100" y="325113"/>
            <a:ext cx="4416225" cy="5702803"/>
          </a:xfrm>
        </p:spPr>
        <p:txBody>
          <a:bodyPr anchor="b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blocks in the blockchain contain information about the file, fragment data, file metadata, fragment locations, timestamps, and most importantly, hashes. </a:t>
            </a:r>
          </a:p>
          <a:p>
            <a:r>
              <a:rPr lang="en-US" dirty="0"/>
              <a:t>Vault’s blockchain, known hereafter as “</a:t>
            </a:r>
            <a:r>
              <a:rPr lang="en-US" dirty="0" err="1"/>
              <a:t>Fragchain</a:t>
            </a:r>
            <a:r>
              <a:rPr lang="en-US" dirty="0"/>
              <a:t>”, uses SHA-256 hashing to assure that no collisions occur when a block is generated. </a:t>
            </a:r>
          </a:p>
          <a:p>
            <a:r>
              <a:rPr lang="en-US" dirty="0"/>
              <a:t>Furthermore, it uses a </a:t>
            </a:r>
            <a:r>
              <a:rPr lang="en-US" dirty="0" err="1"/>
              <a:t>Merkele</a:t>
            </a:r>
            <a:r>
              <a:rPr lang="en-US" dirty="0"/>
              <a:t>-DAG to further ensure integrity of fragment data that is stored in the chain.</a:t>
            </a:r>
          </a:p>
          <a:p>
            <a:r>
              <a:rPr lang="en-US" dirty="0"/>
              <a:t>This blockchain will establish an immutable timeline of how files were accessed.</a:t>
            </a:r>
          </a:p>
          <a:p>
            <a:r>
              <a:rPr lang="en-US" dirty="0"/>
              <a:t>It will also establish nonrepudiation such that as user won’t be able to deny an action done on their behalf.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z="2800" dirty="0"/>
              <a:t>BLOCKCHAIN TECHNOLOGY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C8A63-F9E3-41F6-B725-B846F2010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/>
              <a:t>Enhance security. (Protect from tampering)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Placeholder 10" descr="A picture containing text&#10;&#10;Description automatically generated">
            <a:extLst>
              <a:ext uri="{FF2B5EF4-FFF2-40B4-BE49-F238E27FC236}">
                <a16:creationId xmlns:a16="http://schemas.microsoft.com/office/drawing/2014/main" id="{0BA5554D-CD08-40B2-BF3B-12994FA8CAD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4" r="10474"/>
          <a:stretch>
            <a:fillRect/>
          </a:stretch>
        </p:blipFill>
        <p:spPr>
          <a:xfrm>
            <a:off x="5353050" y="0"/>
            <a:ext cx="6418950" cy="3710866"/>
          </a:xfrm>
        </p:spPr>
      </p:pic>
    </p:spTree>
    <p:extLst>
      <p:ext uri="{BB962C8B-B14F-4D97-AF65-F5344CB8AC3E}">
        <p14:creationId xmlns:p14="http://schemas.microsoft.com/office/powerpoint/2010/main" val="1446417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66700E-2D49-45E0-85C7-750AF51DE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23" y="381738"/>
            <a:ext cx="4416225" cy="3417903"/>
          </a:xfrm>
        </p:spPr>
        <p:txBody>
          <a:bodyPr anchor="b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Files will be segmented into 4 pieces plus 2 parity files.</a:t>
            </a:r>
          </a:p>
          <a:p>
            <a:r>
              <a:rPr lang="en-US" dirty="0"/>
              <a:t>Then the details will be stored inside the blockchain</a:t>
            </a:r>
          </a:p>
          <a:p>
            <a:r>
              <a:rPr lang="en-US" dirty="0"/>
              <a:t>Then those files will be distributed through the network.</a:t>
            </a:r>
          </a:p>
          <a:p>
            <a:r>
              <a:rPr lang="en-US" dirty="0"/>
              <a:t>When recreating a file even though two nodes are down file can be recreated using parity files.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z="2800" dirty="0"/>
              <a:t>IMPLEMENTING REDUNDANCY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C8A63-F9E3-41F6-B725-B846F2010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/>
              <a:t>Reduce space needed for backups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FE42C54-2A29-44D9-BC5F-B2D5B01857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2" name="Google Shape;184;p25">
            <a:extLst>
              <a:ext uri="{FF2B5EF4-FFF2-40B4-BE49-F238E27FC236}">
                <a16:creationId xmlns:a16="http://schemas.microsoft.com/office/drawing/2014/main" id="{1B1C9212-5A69-4661-A378-A016294868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2512"/>
          <a:stretch/>
        </p:blipFill>
        <p:spPr>
          <a:xfrm>
            <a:off x="5353050" y="1"/>
            <a:ext cx="6418950" cy="388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4411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C0BFDF-D948-4F4A-854E-477525F57792}">
  <ds:schemaRefs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873</Words>
  <Application>Microsoft Office PowerPoint</Application>
  <PresentationFormat>Widescreen</PresentationFormat>
  <Paragraphs>160</Paragraphs>
  <Slides>20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Calibri</vt:lpstr>
      <vt:lpstr>Tahoma</vt:lpstr>
      <vt:lpstr>Times New Roman</vt:lpstr>
      <vt:lpstr>Office Theme</vt:lpstr>
      <vt:lpstr>PowerPoint Presentation</vt:lpstr>
      <vt:lpstr>Team</vt:lpstr>
      <vt:lpstr>Problems</vt:lpstr>
      <vt:lpstr>Solution</vt:lpstr>
      <vt:lpstr>Product</vt:lpstr>
      <vt:lpstr>Digital Product</vt:lpstr>
      <vt:lpstr>Technologies</vt:lpstr>
      <vt:lpstr>BLOCKCHAIN TECHNOLOGY</vt:lpstr>
      <vt:lpstr>IMPLEMENTING REDUNDANCY</vt:lpstr>
      <vt:lpstr>INTELLIGENT RESOURCE ALLOCATION THROUGH A CUSTOM ML MODEL</vt:lpstr>
      <vt:lpstr>Business Model</vt:lpstr>
      <vt:lpstr>Market Opportunity Phase 1 </vt:lpstr>
      <vt:lpstr>Market Opportunity Phase 2 </vt:lpstr>
      <vt:lpstr>ECONOMICAL IMPACT</vt:lpstr>
      <vt:lpstr>Social impact</vt:lpstr>
      <vt:lpstr>Summary</vt:lpstr>
      <vt:lpstr>Demonstration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2019-08-02T12:31:21Z</dcterms:created>
  <dcterms:modified xsi:type="dcterms:W3CDTF">2019-08-02T16:13:36Z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